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.svg" ContentType="image/svg+xml"/>
  <Override PartName="/ppt/media/image20.svg" ContentType="image/svg+xml"/>
  <Override PartName="/ppt/media/image21.svg" ContentType="image/svg+xml"/>
  <Override PartName="/ppt/media/image23.svg" ContentType="image/svg+xml"/>
  <Override PartName="/ppt/media/image24.svg" ContentType="image/svg+xml"/>
  <Override PartName="/ppt/media/image25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1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开场先不介绍ACCEL，不讲戴琼海。先把所有人带进“怎样让一束光到达目标”的问题。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让学生直接说，不要马上给答案。
这张是“玩法示意”，不是Laser Logic真实截图。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Laser Logic官方说明：玩家旋转45°平面镜，镜面每次旋转90°，将光束引向目标；高难度包含分光器。
这里故意不讲折射、全反射等真实光学细节。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活动前一天必须在现场电脑重新测试网页。
Laser Logic官方页面：免费、浏览器运行、无需注册下载；难度从Easy到Expert，包含镜面、障碍、分光器、多目标。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如果时间紧，只做两轮。
鼓励台下先讨论再让操作同学点击，避免变成一个人在台上玩、其他人看。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邀请1–2组复盘。
目标：把游戏经验转成“观察—预测—尝试—结果—调整”的问题解决循环。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这是科学严谨性的关键页。一定要明确说出“不等于”。
这样反而能自然引出真正的光电智能计算。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这里是极简框架，只讲概念，不讲神经网络矩阵乘法。
可强调“光传播本身参与运算”，这与“用光纤传数据”不同。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本页右侧为准确事实，左侧是团队本地材料里的AI芯片示意图，不要把图片说成ACCEL实物。
清华官方报道：ACCEL在特定智能视觉任务中，系统级计算速度达到对比高性能商用芯片3000余倍。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太极-I / II的细节不展开。只用于说明：团队/合作团队持续探索更大规模的智能光计算。
清华报道：太极系列实现大规模神经网络的高效推理与训练，入选2024年度“中国科学十大进展”。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可以点名ACCEL是自动化系与电子系等团队联合攻关的成果。
把“协同”连接到学生刚才的小组讨论，会更自然。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这页严格按公开仓库状态说：开发中、暂无可玩发布版。
仓库README列出：固定网格光学解谜；光线/光粒双形态；镜面、光屏障、光形式转换与目标判定；机关放置/移动/回收；关卡校验等。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用户团队原项目未能在工期内完成。本页把它转成研发复盘，不把未完成包装成成功。
如果不想现场讲项目困难，可以只讲“项目仍在开发，我们选择用成熟小游戏承担现场体验，用自研原型展示探索过程”。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回扣官方科学家精神框架，但只聚焦与本场最相关的三个词。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最后一页可以直接作为精品宣讲稿的收束句。
讲完后停顿，不再补技术细节。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svg"/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svg"/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burnjet.com/games/laser-logic" TargetMode="External"/><Relationship Id="rId3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svg"/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3" Type="http://schemas.openxmlformats.org/officeDocument/2006/relationships/image" Target="../media/image2.svg"/><Relationship Id="rId2" Type="http://schemas.openxmlformats.org/officeDocument/2006/relationships/image" Target="../media/image19.sv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sv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Relationship Id="rId3" Type="http://schemas.openxmlformats.org/officeDocument/2006/relationships/image" Target="../media/image20.sv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27.svg"/><Relationship Id="rId3" Type="http://schemas.openxmlformats.org/officeDocument/2006/relationships/image" Target="../media/image23.svg"/><Relationship Id="rId2" Type="http://schemas.openxmlformats.org/officeDocument/2006/relationships/image" Target="../media/image13.sv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svg"/><Relationship Id="rId3" Type="http://schemas.openxmlformats.org/officeDocument/2006/relationships/image" Target="../media/image13.svg"/><Relationship Id="rId2" Type="http://schemas.openxmlformats.org/officeDocument/2006/relationships/image" Target="../media/image28.sv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svg"/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4572000"/>
            <a:ext cx="5120640" cy="0"/>
          </a:xfrm>
          <a:prstGeom prst="line">
            <a:avLst/>
          </a:prstGeom>
          <a:noFill/>
          <a:ln w="40640">
            <a:solidFill>
              <a:srgbClr val="20C5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29400" y="1005840"/>
            <a:ext cx="1645920" cy="137160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75320" y="1325880"/>
            <a:ext cx="1508760" cy="105156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0" y="1325880"/>
            <a:ext cx="1280160" cy="114300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6583680" y="941832"/>
            <a:ext cx="164592" cy="16459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0C5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2313432"/>
            <a:ext cx="164592" cy="16459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0C5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38360" y="1261872"/>
            <a:ext cx="164592" cy="16459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0C5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18520" y="2404872"/>
            <a:ext cx="164592" cy="16459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0C5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8368" y="749808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7F7FF"/>
          </a:solidFill>
          <a:ln w="12700">
            <a:solidFill>
              <a:srgbClr val="E7F7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786384"/>
            <a:ext cx="3831336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2026级新生 · 科学家精神系列活动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58368" y="1508760"/>
            <a:ext cx="53035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逐光奇点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676656" y="2331720"/>
            <a:ext cx="585216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让一束光完成计算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85800" y="3337560"/>
            <a:ext cx="5394960" cy="9601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D8E8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游戏不是最后的“娱乐环节”。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D8E8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今天，游戏就是我们进入科学问题的入口。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85800" y="5166360"/>
            <a:ext cx="25603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9月24日 · 周四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1" name="Text 19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</a:t>
            </a:r>
            <a:endParaRPr lang="en-US" sz="8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第一题：怎样让光到达目标？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先别急着听规则——先猜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1280160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938528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96896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55264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913632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0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230368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88736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47104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205472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863840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522208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180576" y="1417320"/>
            <a:ext cx="0" cy="3950208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80160" y="1417320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2075688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80160" y="2734056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280160" y="3392424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80160" y="4050792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80160" y="4709160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280160" y="5367528"/>
            <a:ext cx="7900416" cy="0"/>
          </a:xfrm>
          <a:prstGeom prst="line">
            <a:avLst/>
          </a:prstGeom>
          <a:noFill/>
          <a:ln w="10160">
            <a:solidFill>
              <a:srgbClr val="DCE6E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417320" y="3566160"/>
            <a:ext cx="822960" cy="685800"/>
          </a:xfrm>
          <a:prstGeom prst="roundRect">
            <a:avLst>
              <a:gd name="adj" fmla="val 5333"/>
            </a:avLst>
          </a:prstGeom>
          <a:solidFill>
            <a:srgbClr val="173B64"/>
          </a:solidFill>
          <a:ln w="12700">
            <a:solidFill>
              <a:srgbClr val="173B64"/>
            </a:solidFill>
            <a:prstDash val="solid"/>
          </a:ln>
        </p:spPr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27632" y="3749040"/>
            <a:ext cx="384048" cy="384048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1325880" y="4343400"/>
            <a:ext cx="100584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发射器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2240280" y="3904488"/>
            <a:ext cx="2971800" cy="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166360" y="3593592"/>
            <a:ext cx="640080" cy="640080"/>
          </a:xfrm>
          <a:prstGeom prst="line">
            <a:avLst/>
          </a:prstGeom>
          <a:noFill/>
          <a:ln w="76200">
            <a:solidFill>
              <a:srgbClr val="8B5CF6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029200" y="448056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镜面</a:t>
            </a:r>
            <a:endParaRPr lang="en-US" sz="850" dirty="0"/>
          </a:p>
        </p:txBody>
      </p:sp>
      <p:sp>
        <p:nvSpPr>
          <p:cNvPr id="35" name="Shape 32"/>
          <p:cNvSpPr/>
          <p:nvPr/>
        </p:nvSpPr>
        <p:spPr>
          <a:xfrm>
            <a:off x="9418320" y="1737360"/>
            <a:ext cx="749808" cy="749808"/>
          </a:xfrm>
          <a:prstGeom prst="ellipse">
            <a:avLst/>
          </a:prstGeom>
          <a:solidFill>
            <a:srgbClr val="21B573">
              <a:alpha val="20000"/>
            </a:srgbClr>
          </a:solidFill>
          <a:ln w="25400">
            <a:solidFill>
              <a:srgbClr val="21B573"/>
            </a:solidFill>
            <a:prstDash val="solid"/>
          </a:ln>
        </p:spPr>
      </p:sp>
      <p:pic>
        <p:nvPicPr>
          <p:cNvPr id="36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9488" y="1938528"/>
            <a:ext cx="347472" cy="347472"/>
          </a:xfrm>
          <a:prstGeom prst="rect">
            <a:avLst/>
          </a:prstGeom>
        </p:spPr>
      </p:pic>
      <p:sp>
        <p:nvSpPr>
          <p:cNvPr id="37" name="Text 33"/>
          <p:cNvSpPr/>
          <p:nvPr/>
        </p:nvSpPr>
        <p:spPr>
          <a:xfrm>
            <a:off x="9345168" y="2532888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</a:t>
            </a:r>
            <a:endParaRPr lang="en-US" sz="850" dirty="0"/>
          </a:p>
        </p:txBody>
      </p:sp>
      <p:sp>
        <p:nvSpPr>
          <p:cNvPr id="38" name="Shape 34"/>
          <p:cNvSpPr/>
          <p:nvPr/>
        </p:nvSpPr>
        <p:spPr>
          <a:xfrm>
            <a:off x="1965960" y="5623560"/>
            <a:ext cx="82296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7" algn="bl" rotWithShape="0">
              <a:srgbClr val="52728F">
                <a:alpha val="9"/>
              </a:srgbClr>
            </a:outerShdw>
          </a:effectLst>
        </p:spPr>
      </p:sp>
      <p:pic>
        <p:nvPicPr>
          <p:cNvPr id="39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5416" y="5833872"/>
            <a:ext cx="329184" cy="329184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2624328" y="5879592"/>
            <a:ext cx="731520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如果只能旋转镜面，你会先转哪一块？为什么？</a:t>
            </a:r>
            <a:endParaRPr lang="en-US" sz="1800" dirty="0"/>
          </a:p>
        </p:txBody>
      </p:sp>
      <p:sp>
        <p:nvSpPr>
          <p:cNvPr id="41" name="Text 36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42" name="Text 37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</a:t>
            </a:r>
            <a:endParaRPr lang="en-US" sz="8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在今天的游戏模型里，只记住三条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FD4E7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足够你开始解题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77240" y="1508760"/>
            <a:ext cx="3337560" cy="3886200"/>
          </a:xfrm>
          <a:prstGeom prst="roundRect">
            <a:avLst>
              <a:gd name="adj" fmla="val 2192"/>
            </a:avLst>
          </a:prstGeom>
          <a:solidFill>
            <a:srgbClr val="102F4F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11680" y="1965960"/>
            <a:ext cx="731520" cy="7315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51560" y="3063240"/>
            <a:ext cx="278892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光沿路径前进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188720" y="3822192"/>
            <a:ext cx="251460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先追踪“它现在去哪儿”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553712" y="1508760"/>
            <a:ext cx="3337560" cy="3886200"/>
          </a:xfrm>
          <a:prstGeom prst="roundRect">
            <a:avLst>
              <a:gd name="adj" fmla="val 2192"/>
            </a:avLst>
          </a:prstGeom>
          <a:solidFill>
            <a:srgbClr val="102F4F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8152" y="1965960"/>
            <a:ext cx="731520" cy="7315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828032" y="3063240"/>
            <a:ext cx="278892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镜面改变方向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4965192" y="3822192"/>
            <a:ext cx="251460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45°镜面可以把水平 / 垂直方向互相转折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8330184" y="1508760"/>
            <a:ext cx="3337560" cy="3886200"/>
          </a:xfrm>
          <a:prstGeom prst="roundRect">
            <a:avLst>
              <a:gd name="adj" fmla="val 2192"/>
            </a:avLst>
          </a:prstGeom>
          <a:solidFill>
            <a:srgbClr val="102F4F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4624" y="1965960"/>
            <a:ext cx="731520" cy="7315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604504" y="3063240"/>
            <a:ext cx="278892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分光器分出路径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8741664" y="3822192"/>
            <a:ext cx="251460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高难度关卡可能需要同时照亮多个目标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1280160" y="5742432"/>
            <a:ext cx="96469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今天我们讨论的是“游戏中的简化光路”，不是完整的真实光学系统。</a:t>
            </a:r>
            <a:endParaRPr lang="en-US" sz="1230" dirty="0"/>
          </a:p>
        </p:txBody>
      </p:sp>
      <p:sp>
        <p:nvSpPr>
          <p:cNvPr id="22" name="Text 17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7FA0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玩法资料：Laser Logic（Burnjet）</a:t>
            </a:r>
            <a:endParaRPr lang="en-US" sz="670" dirty="0"/>
          </a:p>
        </p:txBody>
      </p:sp>
      <p:sp>
        <p:nvSpPr>
          <p:cNvPr id="23" name="Text 18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4" name="Text 19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</a:t>
            </a:r>
            <a:endParaRPr lang="en-US" sz="8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今天的现场挑战：Laser Logic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免费浏览器光路益智游戏 · 无需注册与下载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85800" y="1389888"/>
            <a:ext cx="7178040" cy="4498848"/>
          </a:xfrm>
          <a:prstGeom prst="roundRect">
            <a:avLst>
              <a:gd name="adj" fmla="val 1626"/>
            </a:avLst>
          </a:prstGeom>
          <a:solidFill>
            <a:srgbClr val="124F80"/>
          </a:solidFill>
          <a:ln w="12700">
            <a:solidFill>
              <a:srgbClr val="4C8DB8"/>
            </a:solidFill>
            <a:prstDash val="solid"/>
          </a:ln>
          <a:effectLst>
            <a:outerShdw blurRad="2147483647" dist="2147483647" dir="4" algn="bl" rotWithShape="0">
              <a:srgbClr val="52728F">
                <a:alpha val="9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051560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55064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58568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62072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65576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69080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72584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76088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79592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83096" y="1783080"/>
            <a:ext cx="0" cy="301752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51560" y="1783080"/>
            <a:ext cx="5431536" cy="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51560" y="2386584"/>
            <a:ext cx="5431536" cy="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51560" y="2990088"/>
            <a:ext cx="5431536" cy="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51560" y="3593592"/>
            <a:ext cx="5431536" cy="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51560" y="4197096"/>
            <a:ext cx="5431536" cy="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51560" y="4800600"/>
            <a:ext cx="5431536" cy="0"/>
          </a:xfrm>
          <a:prstGeom prst="line">
            <a:avLst/>
          </a:prstGeom>
          <a:noFill/>
          <a:ln w="7620">
            <a:solidFill>
              <a:srgbClr val="28506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34440" y="3171139"/>
            <a:ext cx="2194560" cy="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91840" y="2879446"/>
            <a:ext cx="502920" cy="502920"/>
          </a:xfrm>
          <a:prstGeom prst="line">
            <a:avLst/>
          </a:prstGeom>
          <a:noFill/>
          <a:ln w="63500">
            <a:solidFill>
              <a:srgbClr val="B89C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94760" y="2028139"/>
            <a:ext cx="0" cy="114300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2416759"/>
            <a:ext cx="502920" cy="502920"/>
          </a:xfrm>
          <a:prstGeom prst="line">
            <a:avLst/>
          </a:prstGeom>
          <a:noFill/>
          <a:ln w="63500">
            <a:solidFill>
              <a:srgbClr val="B89C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794760" y="2567635"/>
            <a:ext cx="2240280" cy="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5943600" y="2356409"/>
            <a:ext cx="566928" cy="566928"/>
          </a:xfrm>
          <a:prstGeom prst="ellipse">
            <a:avLst/>
          </a:prstGeom>
          <a:solidFill>
            <a:srgbClr val="21B573">
              <a:alpha val="25000"/>
            </a:srgbClr>
          </a:solidFill>
          <a:ln w="25400">
            <a:solidFill>
              <a:srgbClr val="21B573"/>
            </a:solidFill>
            <a:prstDash val="solid"/>
          </a:ln>
        </p:spPr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9048" y="2459004"/>
            <a:ext cx="256032" cy="256032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1051560" y="5230368"/>
            <a:ext cx="24688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89A7B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玩法示意（非网页截图）</a:t>
            </a:r>
            <a:endParaRPr lang="en-US" sz="780" dirty="0"/>
          </a:p>
        </p:txBody>
      </p:sp>
      <p:pic>
        <p:nvPicPr>
          <p:cNvPr id="34" name="Image 1" descr="/mnt/data/qr_laser_log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1600200"/>
            <a:ext cx="1965960" cy="196596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8641080" y="3730752"/>
            <a:ext cx="1783080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扫码打开</a:t>
            </a:r>
            <a:endParaRPr lang="en-US" sz="1400" dirty="0"/>
          </a:p>
        </p:txBody>
      </p:sp>
      <p:sp>
        <p:nvSpPr>
          <p:cNvPr id="36" name="Text 32">
            <a:hlinkClick r:id="rId4"/>
          </p:cNvPr>
          <p:cNvSpPr/>
          <p:nvPr/>
        </p:nvSpPr>
        <p:spPr>
          <a:xfrm>
            <a:off x="8028432" y="4233672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u="sng" dirty="0">
                <a:solidFill>
                  <a:srgbClr val="2D7FF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burnjet.com/games/laser-logic</a:t>
            </a:r>
            <a:endParaRPr lang="en-US" sz="950" dirty="0"/>
          </a:p>
        </p:txBody>
      </p:sp>
      <p:sp>
        <p:nvSpPr>
          <p:cNvPr id="37" name="Shape 33"/>
          <p:cNvSpPr/>
          <p:nvPr/>
        </p:nvSpPr>
        <p:spPr>
          <a:xfrm>
            <a:off x="8229600" y="4956048"/>
            <a:ext cx="2743200" cy="347472"/>
          </a:xfrm>
          <a:prstGeom prst="roundRect">
            <a:avLst>
              <a:gd name="adj" fmla="val 21053"/>
            </a:avLst>
          </a:prstGeom>
          <a:solidFill>
            <a:srgbClr val="F2ECFF"/>
          </a:solidFill>
          <a:ln w="12700">
            <a:solidFill>
              <a:srgbClr val="F2ECFF"/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8302752" y="4992624"/>
            <a:ext cx="2596896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Easy → Medium → Hard → Expert</a:t>
            </a:r>
            <a:endParaRPr lang="en-US" sz="950" dirty="0"/>
          </a:p>
        </p:txBody>
      </p:sp>
      <p:sp>
        <p:nvSpPr>
          <p:cNvPr id="39" name="Text 35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8190A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联网核验：Burnjet Laser Logic（2026-09-20）</a:t>
            </a:r>
            <a:endParaRPr lang="en-US" sz="670" dirty="0"/>
          </a:p>
        </p:txBody>
      </p:sp>
      <p:sp>
        <p:nvSpPr>
          <p:cNvPr id="40" name="Text 36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41" name="Text 37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</a:t>
            </a:r>
            <a:endParaRPr lang="en-US" sz="8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挑战赛：不是拼手速，是拼“先想再动”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FD4E7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每组派1人操作，其他人一起判断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49808" y="1463040"/>
            <a:ext cx="3383280" cy="4023360"/>
          </a:xfrm>
          <a:prstGeom prst="roundRect">
            <a:avLst>
              <a:gd name="adj" fmla="val 2162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48256" y="1874520"/>
            <a:ext cx="685800" cy="6858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69848" y="2761488"/>
            <a:ext cx="2743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追光者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097280" y="3456432"/>
            <a:ext cx="2697480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C5E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单目标 / 少量镜面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1207008" y="4096512"/>
            <a:ext cx="2468880" cy="56692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先学会追踪路径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4544568" y="1463040"/>
            <a:ext cx="3383280" cy="4023360"/>
          </a:xfrm>
          <a:prstGeom prst="roundRect">
            <a:avLst>
              <a:gd name="adj" fmla="val 2162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3016" y="1874520"/>
            <a:ext cx="685800" cy="6858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864608" y="2761488"/>
            <a:ext cx="2743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折光者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4892040" y="3456432"/>
            <a:ext cx="2697480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增加障碍与镜面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5001768" y="4096512"/>
            <a:ext cx="2468880" cy="56692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开始需要提前规划</a:t>
            </a:r>
            <a:endParaRPr lang="en-US" sz="1080" dirty="0"/>
          </a:p>
        </p:txBody>
      </p:sp>
      <p:sp>
        <p:nvSpPr>
          <p:cNvPr id="19" name="Shape 15"/>
          <p:cNvSpPr/>
          <p:nvPr/>
        </p:nvSpPr>
        <p:spPr>
          <a:xfrm>
            <a:off x="8339328" y="1463040"/>
            <a:ext cx="3383280" cy="4023360"/>
          </a:xfrm>
          <a:prstGeom prst="roundRect">
            <a:avLst>
              <a:gd name="adj" fmla="val 2162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7776" y="1874520"/>
            <a:ext cx="685800" cy="6858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659368" y="2761488"/>
            <a:ext cx="2743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逐光者</a:t>
            </a:r>
            <a:endParaRPr lang="en-US" sz="2100" dirty="0"/>
          </a:p>
        </p:txBody>
      </p:sp>
      <p:sp>
        <p:nvSpPr>
          <p:cNvPr id="22" name="Text 17"/>
          <p:cNvSpPr/>
          <p:nvPr/>
        </p:nvSpPr>
        <p:spPr>
          <a:xfrm>
            <a:off x="8686800" y="3456432"/>
            <a:ext cx="2697480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1B57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分光 / 多目标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796528" y="4096512"/>
            <a:ext cx="2468880" cy="56692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需要团队共同推理</a:t>
            </a:r>
            <a:endParaRPr lang="en-US" sz="1080" dirty="0"/>
          </a:p>
        </p:txBody>
      </p:sp>
      <p:sp>
        <p:nvSpPr>
          <p:cNvPr id="24" name="Text 19"/>
          <p:cNvSpPr/>
          <p:nvPr/>
        </p:nvSpPr>
        <p:spPr>
          <a:xfrm>
            <a:off x="2057400" y="5833872"/>
            <a:ext cx="80924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建议计分：完成 +1｜本轮最快 +1｜操作效率较高 +1</a:t>
            </a:r>
            <a:endParaRPr lang="en-US" sz="1250" dirty="0"/>
          </a:p>
        </p:txBody>
      </p:sp>
      <p:sp>
        <p:nvSpPr>
          <p:cNvPr id="25" name="Text 20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6" name="Text 21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</a:t>
            </a:r>
            <a:endParaRPr lang="en-US" sz="8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失败不是“不会”，而是多得到一条信息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游戏结束后，先复盘刚才发生了什么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514600" y="1572768"/>
            <a:ext cx="1737360" cy="667512"/>
          </a:xfrm>
          <a:prstGeom prst="line">
            <a:avLst/>
          </a:prstGeom>
          <a:noFill/>
          <a:ln w="25400">
            <a:solidFill>
              <a:srgbClr val="DDE8F2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5303520" y="1691640"/>
            <a:ext cx="2011680" cy="576072"/>
          </a:xfrm>
          <a:prstGeom prst="line">
            <a:avLst/>
          </a:prstGeom>
          <a:noFill/>
          <a:ln w="25400">
            <a:solidFill>
              <a:srgbClr val="DDE8F2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583680" y="3154680"/>
            <a:ext cx="1325880" cy="1097280"/>
          </a:xfrm>
          <a:prstGeom prst="line">
            <a:avLst/>
          </a:prstGeom>
          <a:noFill/>
          <a:ln w="25400">
            <a:solidFill>
              <a:srgbClr val="DDE8F2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3794760" y="4846320"/>
            <a:ext cx="1828800" cy="0"/>
          </a:xfrm>
          <a:prstGeom prst="line">
            <a:avLst/>
          </a:prstGeom>
          <a:noFill/>
          <a:ln w="25400">
            <a:solidFill>
              <a:srgbClr val="DDE8F2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148840" y="3063240"/>
            <a:ext cx="594360" cy="1280160"/>
          </a:xfrm>
          <a:prstGeom prst="line">
            <a:avLst/>
          </a:prstGeom>
          <a:noFill/>
          <a:ln w="25400">
            <a:solidFill>
              <a:srgbClr val="DDE8F2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1828800" y="2377440"/>
            <a:ext cx="1051560" cy="1051560"/>
          </a:xfrm>
          <a:prstGeom prst="ellipse">
            <a:avLst/>
          </a:prstGeom>
          <a:solidFill>
            <a:srgbClr val="2D7FF9">
              <a:alpha val="14000"/>
            </a:srgbClr>
          </a:solidFill>
          <a:ln w="19050">
            <a:solidFill>
              <a:srgbClr val="2D7FF9"/>
            </a:solidFill>
            <a:prstDash val="solid"/>
          </a:ln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39696" y="2615184"/>
            <a:ext cx="420624" cy="42062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600200" y="356616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4572000" y="1234440"/>
            <a:ext cx="1051560" cy="1051560"/>
          </a:xfrm>
          <a:prstGeom prst="ellipse">
            <a:avLst/>
          </a:prstGeom>
          <a:solidFill>
            <a:srgbClr val="FFB020">
              <a:alpha val="14000"/>
            </a:srgbClr>
          </a:solidFill>
          <a:ln w="19050">
            <a:solidFill>
              <a:srgbClr val="FFB020"/>
            </a:solidFill>
            <a:prstDash val="solid"/>
          </a:ln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2896" y="1472184"/>
            <a:ext cx="420624" cy="420624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343400" y="242316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预测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7589520" y="2377440"/>
            <a:ext cx="1051560" cy="1051560"/>
          </a:xfrm>
          <a:prstGeom prst="ellipse">
            <a:avLst/>
          </a:prstGeom>
          <a:solidFill>
            <a:srgbClr val="8B5CF6">
              <a:alpha val="14000"/>
            </a:srgbClr>
          </a:solidFill>
          <a:ln w="19050">
            <a:solidFill>
              <a:srgbClr val="8B5CF6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0416" y="2615184"/>
            <a:ext cx="420624" cy="42062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7360920" y="356616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尝试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6080760" y="4526280"/>
            <a:ext cx="1051560" cy="1051560"/>
          </a:xfrm>
          <a:prstGeom prst="ellipse">
            <a:avLst/>
          </a:prstGeom>
          <a:solidFill>
            <a:srgbClr val="21B573">
              <a:alpha val="14000"/>
            </a:srgbClr>
          </a:solidFill>
          <a:ln w="19050">
            <a:solidFill>
              <a:srgbClr val="21B573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91656" y="4764024"/>
            <a:ext cx="420624" cy="42062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852160" y="571500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结果</a:t>
            </a:r>
            <a:endParaRPr lang="en-US" sz="1250" dirty="0"/>
          </a:p>
        </p:txBody>
      </p:sp>
      <p:sp>
        <p:nvSpPr>
          <p:cNvPr id="26" name="Shape 20"/>
          <p:cNvSpPr/>
          <p:nvPr/>
        </p:nvSpPr>
        <p:spPr>
          <a:xfrm>
            <a:off x="3063240" y="4526280"/>
            <a:ext cx="1051560" cy="1051560"/>
          </a:xfrm>
          <a:prstGeom prst="ellipse">
            <a:avLst/>
          </a:prstGeom>
          <a:solidFill>
            <a:srgbClr val="20C5E8">
              <a:alpha val="14000"/>
            </a:srgbClr>
          </a:solidFill>
          <a:ln w="19050">
            <a:solidFill>
              <a:srgbClr val="20C5E8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4136" y="4764024"/>
            <a:ext cx="420624" cy="42062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2834640" y="571500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调整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2103120" y="5733288"/>
            <a:ext cx="80467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D7FF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刚才哪一次“失败”，反而让你突然看懂了路径？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31" name="Text 24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</a:t>
            </a:r>
            <a:endParaRPr lang="en-US" sz="8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重要边界：刚才的游戏 ≠ 光电芯片模拟器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FD4E7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游戏只是进入科学问题的一座桥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1508760"/>
            <a:ext cx="4892040" cy="3840480"/>
          </a:xfrm>
          <a:prstGeom prst="roundRect">
            <a:avLst>
              <a:gd name="adj" fmla="val 1905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3160" y="1965960"/>
            <a:ext cx="960120" cy="9601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34440" y="3246120"/>
            <a:ext cx="40690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Laser Logic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371600" y="3931920"/>
            <a:ext cx="3794760" cy="7863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帮助理解：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光路 · 反射 · 路径规划 · 分光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760720" y="2834640"/>
            <a:ext cx="658368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F5B5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≠</a:t>
            </a:r>
            <a:endParaRPr lang="en-US" sz="3400" dirty="0"/>
          </a:p>
        </p:txBody>
      </p:sp>
      <p:sp>
        <p:nvSpPr>
          <p:cNvPr id="14" name="Shape 11"/>
          <p:cNvSpPr/>
          <p:nvPr/>
        </p:nvSpPr>
        <p:spPr>
          <a:xfrm>
            <a:off x="6446520" y="1508760"/>
            <a:ext cx="4892040" cy="3840480"/>
          </a:xfrm>
          <a:prstGeom prst="roundRect">
            <a:avLst>
              <a:gd name="adj" fmla="val 1905"/>
            </a:avLst>
          </a:prstGeom>
          <a:solidFill>
            <a:srgbClr val="14233F"/>
          </a:solidFill>
          <a:ln w="12700">
            <a:solidFill>
              <a:srgbClr val="43377B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94192" y="1965960"/>
            <a:ext cx="960120" cy="9601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903720" y="3246120"/>
            <a:ext cx="39776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真实光电智能计算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6995160" y="3931920"/>
            <a:ext cx="3794760" cy="7863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D5D0F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涉及器件、算法、信号转换、误差、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D5D0F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制造、系统集成……复杂得多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1325880" y="5806440"/>
            <a:ext cx="95554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求实的第一步，就是清楚一个模型能说明什么、不能说明什么。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0" name="Text 16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</a:t>
            </a:r>
            <a:endParaRPr lang="en-US" sz="8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如果光真的参与计算，会发生什么？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把“传播过程”本身变成信息处理的一部分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31520" y="1828800"/>
            <a:ext cx="2057400" cy="224028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2" algn="bl" rotWithShape="0">
              <a:srgbClr val="52728F">
                <a:alpha val="9"/>
              </a:srgbClr>
            </a:outerShdw>
          </a:effectLst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44752" y="2212848"/>
            <a:ext cx="621792" cy="62179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14400" y="3044952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32688" y="3520440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图像 / 信号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2834640" y="2944368"/>
            <a:ext cx="274320" cy="0"/>
          </a:xfrm>
          <a:prstGeom prst="line">
            <a:avLst/>
          </a:prstGeom>
          <a:noFill/>
          <a:ln w="2921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3246120" y="1828800"/>
            <a:ext cx="2057400" cy="224028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1" algn="bl" rotWithShape="0">
              <a:srgbClr val="52728F">
                <a:alpha val="9"/>
              </a:srgbClr>
            </a:outerShdw>
          </a:effectLst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9352" y="2212848"/>
            <a:ext cx="621792" cy="62179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29000" y="3044952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光学过程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447288" y="3520440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传播 · 干涉 · 衍射</a:t>
            </a:r>
            <a:endParaRPr lang="en-US" sz="980" dirty="0"/>
          </a:p>
        </p:txBody>
      </p:sp>
      <p:sp>
        <p:nvSpPr>
          <p:cNvPr id="18" name="Shape 14"/>
          <p:cNvSpPr/>
          <p:nvPr/>
        </p:nvSpPr>
        <p:spPr>
          <a:xfrm>
            <a:off x="5349240" y="2944368"/>
            <a:ext cx="274320" cy="0"/>
          </a:xfrm>
          <a:prstGeom prst="line">
            <a:avLst/>
          </a:prstGeom>
          <a:noFill/>
          <a:ln w="2921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19" name="Shape 15"/>
          <p:cNvSpPr/>
          <p:nvPr/>
        </p:nvSpPr>
        <p:spPr>
          <a:xfrm>
            <a:off x="5760720" y="1828800"/>
            <a:ext cx="2057400" cy="224028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1" algn="bl" rotWithShape="0">
              <a:srgbClr val="52728F">
                <a:alpha val="9"/>
              </a:srgbClr>
            </a:outerShdw>
          </a:effectLst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3952" y="2212848"/>
            <a:ext cx="621792" cy="62179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943600" y="3044952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光电转换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5961888" y="3520440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探测与电子计算</a:t>
            </a:r>
            <a:endParaRPr lang="en-US" sz="980" dirty="0"/>
          </a:p>
        </p:txBody>
      </p:sp>
      <p:sp>
        <p:nvSpPr>
          <p:cNvPr id="23" name="Shape 18"/>
          <p:cNvSpPr/>
          <p:nvPr/>
        </p:nvSpPr>
        <p:spPr>
          <a:xfrm>
            <a:off x="7863840" y="2944368"/>
            <a:ext cx="274320" cy="0"/>
          </a:xfrm>
          <a:prstGeom prst="line">
            <a:avLst/>
          </a:prstGeom>
          <a:noFill/>
          <a:ln w="2921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24" name="Shape 19"/>
          <p:cNvSpPr/>
          <p:nvPr/>
        </p:nvSpPr>
        <p:spPr>
          <a:xfrm>
            <a:off x="8275320" y="1828800"/>
            <a:ext cx="2057400" cy="224028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6" algn="bl" rotWithShape="0">
              <a:srgbClr val="52728F">
                <a:alpha val="9"/>
              </a:srgbClr>
            </a:outerShdw>
          </a:effectLst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88552" y="2212848"/>
            <a:ext cx="621792" cy="621792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458200" y="3044952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8476488" y="3520440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识别 / 决策</a:t>
            </a:r>
            <a:endParaRPr lang="en-US" sz="980" dirty="0"/>
          </a:p>
        </p:txBody>
      </p:sp>
      <p:sp>
        <p:nvSpPr>
          <p:cNvPr id="28" name="Shape 22"/>
          <p:cNvSpPr/>
          <p:nvPr/>
        </p:nvSpPr>
        <p:spPr>
          <a:xfrm>
            <a:off x="1097280" y="4800600"/>
            <a:ext cx="98755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3" algn="bl" rotWithShape="0">
              <a:srgbClr val="52728F">
                <a:alpha val="9"/>
              </a:srgbClr>
            </a:outerShdw>
          </a:effectLst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010912"/>
            <a:ext cx="329184" cy="329184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755648" y="5056632"/>
            <a:ext cx="89611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核心想法：不只是“把数据用光传得更快”，而是让光传播本身参与计算。</a:t>
            </a:r>
            <a:endParaRPr lang="en-US" sz="1800" dirty="0"/>
          </a:p>
        </p:txBody>
      </p:sp>
      <p:sp>
        <p:nvSpPr>
          <p:cNvPr id="31" name="Text 24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8190A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资料：清华大学成像与智能技术实验室 · 光电计算</a:t>
            </a:r>
            <a:endParaRPr lang="en-US" sz="670" dirty="0"/>
          </a:p>
        </p:txBody>
      </p:sp>
      <p:sp>
        <p:nvSpPr>
          <p:cNvPr id="32" name="Text 25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33" name="Text 26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08</a:t>
            </a:r>
            <a:endParaRPr lang="en-US" sz="8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ACCEL：把光与模拟电子计算结合起来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FD4E7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2023年发表于 Nature 的全模拟光电芯片</a:t>
            </a:r>
            <a:endParaRPr lang="en-US" sz="1050" dirty="0"/>
          </a:p>
        </p:txBody>
      </p:sp>
      <p:pic>
        <p:nvPicPr>
          <p:cNvPr id="9" name="Image 0" descr="/mnt/data/ppt_assets/ai_chip.jpg"/>
          <p:cNvPicPr>
            <a:picLocks noChangeAspect="1"/>
          </p:cNvPicPr>
          <p:nvPr/>
        </p:nvPicPr>
        <p:blipFill>
          <a:blip r:embed="rId1"/>
          <a:srcRect l="9794" r="9794"/>
          <a:stretch>
            <a:fillRect/>
          </a:stretch>
        </p:blipFill>
        <p:spPr>
          <a:xfrm>
            <a:off x="640080" y="1417320"/>
            <a:ext cx="5349240" cy="443484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40080" y="1417320"/>
            <a:ext cx="5349240" cy="4434840"/>
          </a:xfrm>
          <a:prstGeom prst="rect">
            <a:avLst/>
          </a:prstGeom>
          <a:solidFill>
            <a:srgbClr val="173B64">
              <a:alpha val="50000"/>
            </a:srgbClr>
          </a:solidFill>
          <a:ln w="12700">
            <a:solidFill>
              <a:srgbClr val="173B6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5440680"/>
            <a:ext cx="109728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A5BD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示意配图</a:t>
            </a:r>
            <a:endParaRPr lang="en-US" sz="720" dirty="0"/>
          </a:p>
        </p:txBody>
      </p:sp>
      <p:sp>
        <p:nvSpPr>
          <p:cNvPr id="12" name="Text 9"/>
          <p:cNvSpPr/>
          <p:nvPr/>
        </p:nvSpPr>
        <p:spPr>
          <a:xfrm>
            <a:off x="6446520" y="1600200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ACCEL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8641080" y="1673352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14232" y="1709928"/>
            <a:ext cx="1865376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8F2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光学 + 模拟电子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6446520" y="2423160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它做了什么？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446520" y="2816352"/>
            <a:ext cx="470916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D9E7F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把大规模光学特征提取与模拟电子计算集成在同一套全模拟框架里，绕开部分模数转换带来的速度、能耗瓶颈。</a:t>
            </a:r>
            <a:endParaRPr lang="en-US" sz="1420" dirty="0"/>
          </a:p>
        </p:txBody>
      </p:sp>
      <p:sp>
        <p:nvSpPr>
          <p:cNvPr id="17" name="Shape 14"/>
          <p:cNvSpPr/>
          <p:nvPr/>
        </p:nvSpPr>
        <p:spPr>
          <a:xfrm>
            <a:off x="6446520" y="4224528"/>
            <a:ext cx="4709160" cy="1097280"/>
          </a:xfrm>
          <a:prstGeom prst="roundRect">
            <a:avLst>
              <a:gd name="adj" fmla="val 5000"/>
            </a:avLst>
          </a:prstGeom>
          <a:solidFill>
            <a:srgbClr val="2C79B5"/>
          </a:solidFill>
          <a:ln w="12700">
            <a:solidFill>
              <a:srgbClr val="2B587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720840" y="4443984"/>
            <a:ext cx="416052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论文测试的特定视觉任务 / 对比条件下</a:t>
            </a:r>
            <a:endParaRPr lang="en-US" sz="930" dirty="0"/>
          </a:p>
        </p:txBody>
      </p:sp>
      <p:sp>
        <p:nvSpPr>
          <p:cNvPr id="19" name="Text 16"/>
          <p:cNvSpPr/>
          <p:nvPr/>
        </p:nvSpPr>
        <p:spPr>
          <a:xfrm>
            <a:off x="6720840" y="4773168"/>
            <a:ext cx="4160520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系统级计算速度达到高性能商用芯片的 3000 余倍</a:t>
            </a:r>
            <a:endParaRPr lang="en-US" sz="1240" dirty="0"/>
          </a:p>
        </p:txBody>
      </p:sp>
      <p:sp>
        <p:nvSpPr>
          <p:cNvPr id="20" name="Text 17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7FA0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资料：清华大学/信息国家研究中心；Nature 2023</a:t>
            </a:r>
            <a:endParaRPr lang="en-US" sz="670" dirty="0"/>
          </a:p>
        </p:txBody>
      </p:sp>
      <p:sp>
        <p:nvSpPr>
          <p:cNvPr id="21" name="Text 18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09</a:t>
            </a:r>
            <a:endParaRPr lang="en-US" sz="8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从“一个突破”到“更大规模”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光计算不是一枚芯片的故事，而是一条持续推进的研究路线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1051560" y="3200400"/>
            <a:ext cx="9966960" cy="0"/>
          </a:xfrm>
          <a:prstGeom prst="line">
            <a:avLst/>
          </a:prstGeom>
          <a:noFill/>
          <a:ln w="38100">
            <a:solidFill>
              <a:srgbClr val="DDE8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2688" y="2944368"/>
            <a:ext cx="512064" cy="512064"/>
          </a:xfrm>
          <a:prstGeom prst="ellipse">
            <a:avLst/>
          </a:prstGeom>
          <a:solidFill>
            <a:srgbClr val="2D7F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011680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11480" y="2395728"/>
            <a:ext cx="15544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ACCEL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82880" y="36576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全模拟光电计算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高速视觉任务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3904488" y="2944368"/>
            <a:ext cx="512064" cy="512064"/>
          </a:xfrm>
          <a:prstGeom prst="ellipse">
            <a:avLst/>
          </a:prstGeom>
          <a:solidFill>
            <a:srgbClr val="8B5CF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66160" y="2011680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383280" y="2395728"/>
            <a:ext cx="15544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太极-I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154680" y="36576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大规模通用智能光计算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推理</a:t>
            </a:r>
            <a:endParaRPr lang="en-US" sz="1030" dirty="0"/>
          </a:p>
        </p:txBody>
      </p:sp>
      <p:sp>
        <p:nvSpPr>
          <p:cNvPr id="18" name="Shape 16"/>
          <p:cNvSpPr/>
          <p:nvPr/>
        </p:nvSpPr>
        <p:spPr>
          <a:xfrm>
            <a:off x="6876288" y="2944368"/>
            <a:ext cx="512064" cy="512064"/>
          </a:xfrm>
          <a:prstGeom prst="ellipse">
            <a:avLst/>
          </a:prstGeom>
          <a:solidFill>
            <a:srgbClr val="21B57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37960" y="2011680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2024+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355080" y="2395728"/>
            <a:ext cx="15544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太极-II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126480" y="36576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继续探索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光训练</a:t>
            </a:r>
            <a:endParaRPr lang="en-US" sz="1030" dirty="0"/>
          </a:p>
        </p:txBody>
      </p:sp>
      <p:sp>
        <p:nvSpPr>
          <p:cNvPr id="22" name="Shape 20"/>
          <p:cNvSpPr/>
          <p:nvPr/>
        </p:nvSpPr>
        <p:spPr>
          <a:xfrm>
            <a:off x="9802368" y="2944368"/>
            <a:ext cx="512064" cy="512064"/>
          </a:xfrm>
          <a:prstGeom prst="ellipse">
            <a:avLst/>
          </a:prstGeom>
          <a:solidFill>
            <a:srgbClr val="FFB02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64040" y="2011680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未来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281160" y="2395728"/>
            <a:ext cx="15544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持续研究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052560" y="36576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更通用、更稳定、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更可落地</a:t>
            </a:r>
            <a:endParaRPr lang="en-US" sz="1030" dirty="0"/>
          </a:p>
        </p:txBody>
      </p:sp>
      <p:sp>
        <p:nvSpPr>
          <p:cNvPr id="26" name="Shape 24"/>
          <p:cNvSpPr/>
          <p:nvPr/>
        </p:nvSpPr>
        <p:spPr>
          <a:xfrm>
            <a:off x="1097280" y="5120640"/>
            <a:ext cx="99212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2" algn="bl" rotWithShape="0">
              <a:srgbClr val="52728F">
                <a:alpha val="9"/>
              </a:srgbClr>
            </a:outerShdw>
          </a:effectLst>
        </p:spPr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16736" y="5330952"/>
            <a:ext cx="329184" cy="329184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755648" y="5376672"/>
            <a:ext cx="9006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科学研究很少是“一次成功就结束”，更多时候是一条不断扩展、不断修正的路线。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8190A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资料：清华大学 2024年度“中国科学十大进展”相关报道</a:t>
            </a:r>
            <a:endParaRPr lang="en-US" sz="670" dirty="0"/>
          </a:p>
        </p:txBody>
      </p:sp>
      <p:sp>
        <p:nvSpPr>
          <p:cNvPr id="30" name="Text 27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31" name="Text 28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</a:t>
            </a:r>
            <a:endParaRPr lang="en-US" sz="8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为什么这也是“科学家精神”的故事？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FD4E7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因为复杂问题很少靠一个人、一个专业解决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011680" y="2011680"/>
            <a:ext cx="1417320" cy="1417320"/>
          </a:xfrm>
          <a:prstGeom prst="ellipse">
            <a:avLst/>
          </a:prstGeom>
          <a:solidFill>
            <a:srgbClr val="20C5E8">
              <a:alpha val="18000"/>
            </a:srgbClr>
          </a:solidFill>
          <a:ln w="19050">
            <a:solidFill>
              <a:srgbClr val="20C5E8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50592" y="2313432"/>
            <a:ext cx="530352" cy="53035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783080" y="2926080"/>
            <a:ext cx="1874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光学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800600" y="1417320"/>
            <a:ext cx="1417320" cy="1417320"/>
          </a:xfrm>
          <a:prstGeom prst="ellipse">
            <a:avLst/>
          </a:prstGeom>
          <a:solidFill>
            <a:srgbClr val="8B5CF6">
              <a:alpha val="18000"/>
            </a:srgbClr>
          </a:solidFill>
          <a:ln w="19050">
            <a:solidFill>
              <a:srgbClr val="8B5CF6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9512" y="1719072"/>
            <a:ext cx="530352" cy="53035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72000" y="2331720"/>
            <a:ext cx="1874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芯片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7818120" y="2011680"/>
            <a:ext cx="1417320" cy="1417320"/>
          </a:xfrm>
          <a:prstGeom prst="ellipse">
            <a:avLst/>
          </a:prstGeom>
          <a:solidFill>
            <a:srgbClr val="2D7FF9">
              <a:alpha val="18000"/>
            </a:srgbClr>
          </a:solidFill>
          <a:ln w="19050">
            <a:solidFill>
              <a:srgbClr val="2D7FF9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7032" y="2313432"/>
            <a:ext cx="530352" cy="5303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589520" y="2926080"/>
            <a:ext cx="1874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算法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566160" y="4023360"/>
            <a:ext cx="1417320" cy="1417320"/>
          </a:xfrm>
          <a:prstGeom prst="ellipse">
            <a:avLst/>
          </a:prstGeom>
          <a:solidFill>
            <a:srgbClr val="FFB020">
              <a:alpha val="18000"/>
            </a:srgbClr>
          </a:solidFill>
          <a:ln w="19050">
            <a:solidFill>
              <a:srgbClr val="FFB020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05072" y="4325112"/>
            <a:ext cx="530352" cy="53035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337560" y="4937760"/>
            <a:ext cx="1874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6400800" y="4023360"/>
            <a:ext cx="1417320" cy="1417320"/>
          </a:xfrm>
          <a:prstGeom prst="ellipse">
            <a:avLst/>
          </a:prstGeom>
          <a:solidFill>
            <a:srgbClr val="21B573">
              <a:alpha val="18000"/>
            </a:srgbClr>
          </a:solidFill>
          <a:ln w="19050">
            <a:solidFill>
              <a:srgbClr val="21B573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39712" y="4325112"/>
            <a:ext cx="530352" cy="53035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172200" y="4937760"/>
            <a:ext cx="1874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成像 / 生命科学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2697480" y="2103120"/>
            <a:ext cx="2011680" cy="594360"/>
          </a:xfrm>
          <a:prstGeom prst="line">
            <a:avLst/>
          </a:prstGeom>
          <a:noFill/>
          <a:ln w="20320">
            <a:solidFill>
              <a:srgbClr val="6A8BA6">
                <a:alpha val="75000"/>
              </a:srgbClr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5532120" y="2103120"/>
            <a:ext cx="2194560" cy="594360"/>
          </a:xfrm>
          <a:prstGeom prst="line">
            <a:avLst/>
          </a:prstGeom>
          <a:noFill/>
          <a:ln w="20320">
            <a:solidFill>
              <a:srgbClr val="6A8BA6">
                <a:alpha val="75000"/>
              </a:srgbClr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2743200" y="3200400"/>
            <a:ext cx="1325880" cy="960120"/>
          </a:xfrm>
          <a:prstGeom prst="line">
            <a:avLst/>
          </a:prstGeom>
          <a:noFill/>
          <a:ln w="20320">
            <a:solidFill>
              <a:srgbClr val="6A8BA6">
                <a:alpha val="75000"/>
              </a:srgbClr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7086600" y="3154680"/>
            <a:ext cx="868680" cy="1005840"/>
          </a:xfrm>
          <a:prstGeom prst="line">
            <a:avLst/>
          </a:prstGeom>
          <a:noFill/>
          <a:ln w="20320">
            <a:solidFill>
              <a:srgbClr val="6A8BA6">
                <a:alpha val="75000"/>
              </a:srgbClr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4297680" y="4572000"/>
            <a:ext cx="2011680" cy="0"/>
          </a:xfrm>
          <a:prstGeom prst="line">
            <a:avLst/>
          </a:prstGeom>
          <a:noFill/>
          <a:ln w="20320">
            <a:solidFill>
              <a:srgbClr val="6A8BA6">
                <a:alpha val="75000"/>
              </a:srgbClr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9555480" y="1828800"/>
            <a:ext cx="1920240" cy="2971800"/>
          </a:xfrm>
          <a:prstGeom prst="roundRect">
            <a:avLst>
              <a:gd name="adj" fmla="val 3810"/>
            </a:avLst>
          </a:prstGeom>
          <a:solidFill>
            <a:srgbClr val="2C79B5"/>
          </a:solidFill>
          <a:ln w="12700">
            <a:solidFill>
              <a:srgbClr val="87B8DA"/>
            </a:solidFill>
            <a:prstDash val="solid"/>
          </a:ln>
        </p:spPr>
      </p:sp>
      <p:sp>
        <p:nvSpPr>
          <p:cNvPr id="30" name="Text 23"/>
          <p:cNvSpPr/>
          <p:nvPr/>
        </p:nvSpPr>
        <p:spPr>
          <a:xfrm>
            <a:off x="9893808" y="2194560"/>
            <a:ext cx="12344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我们刚才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在游戏里做的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9948672" y="3154680"/>
            <a:ext cx="1097280" cy="12070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讨论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试错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协作</a:t>
            </a:r>
            <a:endParaRPr lang="en-US" sz="1700" dirty="0"/>
          </a:p>
        </p:txBody>
      </p:sp>
      <p:sp>
        <p:nvSpPr>
          <p:cNvPr id="32" name="Text 25"/>
          <p:cNvSpPr/>
          <p:nvPr/>
        </p:nvSpPr>
        <p:spPr>
          <a:xfrm>
            <a:off x="1828800" y="5715000"/>
            <a:ext cx="85039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真实科研规模更大，但“共同解决问题”的方法并不陌生。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7FA0B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资料：清华大学成像与智能技术实验室/相关联合攻关报道</a:t>
            </a:r>
            <a:endParaRPr lang="en-US" sz="670" dirty="0"/>
          </a:p>
        </p:txBody>
      </p:sp>
      <p:sp>
        <p:nvSpPr>
          <p:cNvPr id="34" name="Text 27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35" name="Text 28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11</a:t>
            </a:r>
            <a:endParaRPr lang="en-US" sz="8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我们的尝试：《光速奇点》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把“光路控制”做成一款学生自己的固定网格解谜游戏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7315200" cy="4526280"/>
          </a:xfrm>
          <a:prstGeom prst="roundRect">
            <a:avLst>
              <a:gd name="adj" fmla="val 1616"/>
            </a:avLst>
          </a:prstGeom>
          <a:solidFill>
            <a:srgbClr val="124F80"/>
          </a:solidFill>
          <a:ln w="12700">
            <a:solidFill>
              <a:srgbClr val="4C8DB8"/>
            </a:solidFill>
            <a:prstDash val="solid"/>
          </a:ln>
          <a:effectLst>
            <a:outerShdw blurRad="2147483647" dist="2147483647" dir="1" algn="bl" rotWithShape="0">
              <a:srgbClr val="52728F">
                <a:alpha val="9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05156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4592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4028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3464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2900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1772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1208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95160" y="1755648"/>
            <a:ext cx="0" cy="297180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51560" y="1755648"/>
            <a:ext cx="5943600" cy="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51560" y="2350008"/>
            <a:ext cx="5943600" cy="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51560" y="2944368"/>
            <a:ext cx="5943600" cy="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51560" y="3538728"/>
            <a:ext cx="5943600" cy="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51560" y="4133088"/>
            <a:ext cx="5943600" cy="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51560" y="4727448"/>
            <a:ext cx="5943600" cy="0"/>
          </a:xfrm>
          <a:prstGeom prst="line">
            <a:avLst/>
          </a:prstGeom>
          <a:noFill/>
          <a:ln w="7620">
            <a:solidFill>
              <a:srgbClr val="274D6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88720" y="2647188"/>
            <a:ext cx="777240" cy="566928"/>
          </a:xfrm>
          <a:prstGeom prst="roundRect">
            <a:avLst>
              <a:gd name="adj" fmla="val 4839"/>
            </a:avLst>
          </a:prstGeom>
          <a:solidFill>
            <a:srgbClr val="183B5C"/>
          </a:solidFill>
          <a:ln w="15240">
            <a:solidFill>
              <a:srgbClr val="20C5E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965960" y="2837383"/>
            <a:ext cx="2148840" cy="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023360" y="2496769"/>
            <a:ext cx="548640" cy="548640"/>
          </a:xfrm>
          <a:prstGeom prst="line">
            <a:avLst/>
          </a:prstGeom>
          <a:noFill/>
          <a:ln w="63500">
            <a:solidFill>
              <a:srgbClr val="B89C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0" y="2837383"/>
            <a:ext cx="0" cy="1508760"/>
          </a:xfrm>
          <a:prstGeom prst="line">
            <a:avLst/>
          </a:prstGeom>
          <a:noFill/>
          <a:ln w="50800">
            <a:solidFill>
              <a:srgbClr val="20C5E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3300984"/>
            <a:ext cx="411480" cy="1097280"/>
          </a:xfrm>
          <a:prstGeom prst="rect">
            <a:avLst/>
          </a:prstGeom>
          <a:solidFill>
            <a:srgbClr val="7B3F1D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70248" y="3794303"/>
            <a:ext cx="640080" cy="640080"/>
          </a:xfrm>
          <a:prstGeom prst="diamond">
            <a:avLst/>
          </a:prstGeom>
          <a:solidFill>
            <a:srgbClr val="21B573">
              <a:alpha val="80000"/>
            </a:srgbClr>
          </a:solidFill>
          <a:ln w="19050">
            <a:solidFill>
              <a:srgbClr val="21B57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43000" y="5138928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BFD5E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光线 / 光粒 · 镜面 · 光屏障 · 目标水晶</a:t>
            </a:r>
            <a:endParaRPr lang="en-US" sz="1020" dirty="0"/>
          </a:p>
        </p:txBody>
      </p:sp>
      <p:sp>
        <p:nvSpPr>
          <p:cNvPr id="34" name="Text 32"/>
          <p:cNvSpPr/>
          <p:nvPr/>
        </p:nvSpPr>
        <p:spPr>
          <a:xfrm>
            <a:off x="1143000" y="550468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99B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示意图（不是当前游戏截图）</a:t>
            </a:r>
            <a:endParaRPr lang="en-US" sz="750" dirty="0"/>
          </a:p>
        </p:txBody>
      </p:sp>
      <p:pic>
        <p:nvPicPr>
          <p:cNvPr id="35" name="Image 0" descr="/mnt/data/qr_lss_github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1080" y="1417320"/>
            <a:ext cx="1874520" cy="1874520"/>
          </a:xfrm>
          <a:prstGeom prst="rect">
            <a:avLst/>
          </a:prstGeom>
        </p:spPr>
      </p:pic>
      <p:sp>
        <p:nvSpPr>
          <p:cNvPr id="36" name="Text 33"/>
          <p:cNvSpPr/>
          <p:nvPr/>
        </p:nvSpPr>
        <p:spPr>
          <a:xfrm>
            <a:off x="8778240" y="3547872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GitHub 仓库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8275320" y="4160520"/>
            <a:ext cx="260604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EF5B5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开发中 · 暂无可玩发布版</a:t>
            </a:r>
            <a:endParaRPr lang="en-US" sz="1030" dirty="0"/>
          </a:p>
        </p:txBody>
      </p:sp>
      <p:sp>
        <p:nvSpPr>
          <p:cNvPr id="38" name="Text 35"/>
          <p:cNvSpPr/>
          <p:nvPr/>
        </p:nvSpPr>
        <p:spPr>
          <a:xfrm>
            <a:off x="8183880" y="4617720"/>
            <a:ext cx="2788920" cy="8686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1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Godot 4.6 固定网格光学解谜</a:t>
            </a:r>
            <a:endParaRPr lang="en-US" sz="1010" dirty="0"/>
          </a:p>
          <a:p>
            <a:pPr marL="0" indent="0" algn="ctr">
              <a:buNone/>
            </a:pPr>
            <a:r>
              <a:rPr lang="en-US" sz="101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已实现光线/光粒、机关放置、目标判定等核心能力</a:t>
            </a:r>
            <a:endParaRPr lang="en-US" sz="1010" dirty="0"/>
          </a:p>
        </p:txBody>
      </p:sp>
      <p:sp>
        <p:nvSpPr>
          <p:cNvPr id="39" name="Text 36"/>
          <p:cNvSpPr/>
          <p:nvPr/>
        </p:nvSpPr>
        <p:spPr>
          <a:xfrm>
            <a:off x="7543800" y="6199632"/>
            <a:ext cx="416052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70" dirty="0">
                <a:solidFill>
                  <a:srgbClr val="8190A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项目状态：GitHub README（2026-09-20核验）</a:t>
            </a:r>
            <a:endParaRPr lang="en-US" sz="670" dirty="0"/>
          </a:p>
        </p:txBody>
      </p:sp>
      <p:sp>
        <p:nvSpPr>
          <p:cNvPr id="40" name="Text 37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41" name="Text 38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</a:t>
            </a:r>
            <a:endParaRPr lang="en-US" sz="8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一个没完成的项目，也能留下什么？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FD4E7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把研发过程本身变成科学传播的一部分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85800" y="164592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8488" y="2057400"/>
            <a:ext cx="640080" cy="6400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05840" y="2999232"/>
            <a:ext cx="1874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想法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069848" y="3703320"/>
            <a:ext cx="173736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“能不能把光学问题做成游戏？”</a:t>
            </a:r>
            <a:endParaRPr lang="en-US" sz="1080" dirty="0"/>
          </a:p>
        </p:txBody>
      </p:sp>
      <p:sp>
        <p:nvSpPr>
          <p:cNvPr id="13" name="Shape 10"/>
          <p:cNvSpPr/>
          <p:nvPr/>
        </p:nvSpPr>
        <p:spPr>
          <a:xfrm>
            <a:off x="3246120" y="3429000"/>
            <a:ext cx="237744" cy="0"/>
          </a:xfrm>
          <a:prstGeom prst="line">
            <a:avLst/>
          </a:prstGeom>
          <a:noFill/>
          <a:ln w="2286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3566160" y="164592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8848" y="2057400"/>
            <a:ext cx="640080" cy="64008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886200" y="2999232"/>
            <a:ext cx="1874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实现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3950208" y="3703320"/>
            <a:ext cx="173736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把规则写进代码、关卡和工具</a:t>
            </a:r>
            <a:endParaRPr lang="en-US" sz="1080" dirty="0"/>
          </a:p>
        </p:txBody>
      </p:sp>
      <p:sp>
        <p:nvSpPr>
          <p:cNvPr id="18" name="Shape 14"/>
          <p:cNvSpPr/>
          <p:nvPr/>
        </p:nvSpPr>
        <p:spPr>
          <a:xfrm>
            <a:off x="6126480" y="3429000"/>
            <a:ext cx="237744" cy="0"/>
          </a:xfrm>
          <a:prstGeom prst="line">
            <a:avLst/>
          </a:prstGeom>
          <a:noFill/>
          <a:ln w="2286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19" name="Shape 15"/>
          <p:cNvSpPr/>
          <p:nvPr/>
        </p:nvSpPr>
        <p:spPr>
          <a:xfrm>
            <a:off x="6446520" y="164592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9208" y="2057400"/>
            <a:ext cx="640080" cy="64008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766560" y="2999232"/>
            <a:ext cx="1874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问题</a:t>
            </a:r>
            <a:endParaRPr lang="en-US" sz="1900" dirty="0"/>
          </a:p>
        </p:txBody>
      </p:sp>
      <p:sp>
        <p:nvSpPr>
          <p:cNvPr id="22" name="Text 17"/>
          <p:cNvSpPr/>
          <p:nvPr/>
        </p:nvSpPr>
        <p:spPr>
          <a:xfrm>
            <a:off x="6830568" y="3703320"/>
            <a:ext cx="173736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玩法、工期、稳定性不断暴露</a:t>
            </a:r>
            <a:endParaRPr lang="en-US" sz="1080" dirty="0"/>
          </a:p>
        </p:txBody>
      </p:sp>
      <p:sp>
        <p:nvSpPr>
          <p:cNvPr id="23" name="Shape 18"/>
          <p:cNvSpPr/>
          <p:nvPr/>
        </p:nvSpPr>
        <p:spPr>
          <a:xfrm>
            <a:off x="9006840" y="3429000"/>
            <a:ext cx="237744" cy="0"/>
          </a:xfrm>
          <a:prstGeom prst="line">
            <a:avLst/>
          </a:prstGeom>
          <a:noFill/>
          <a:ln w="22860">
            <a:solidFill>
              <a:srgbClr val="20C5E8"/>
            </a:solidFill>
            <a:prstDash val="solid"/>
            <a:tailEnd type="triangle"/>
          </a:ln>
        </p:spPr>
      </p:sp>
      <p:sp>
        <p:nvSpPr>
          <p:cNvPr id="24" name="Shape 19"/>
          <p:cNvSpPr/>
          <p:nvPr/>
        </p:nvSpPr>
        <p:spPr>
          <a:xfrm>
            <a:off x="9326880" y="164592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2B78B6"/>
          </a:solidFill>
          <a:ln w="12700">
            <a:solidFill>
              <a:srgbClr val="87B8DA"/>
            </a:solidFill>
            <a:prstDash val="solid"/>
          </a:ln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59568" y="2057400"/>
            <a:ext cx="640080" cy="64008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646920" y="2999232"/>
            <a:ext cx="187452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迭代</a:t>
            </a:r>
            <a:endParaRPr lang="en-US" sz="1900" dirty="0"/>
          </a:p>
        </p:txBody>
      </p:sp>
      <p:sp>
        <p:nvSpPr>
          <p:cNvPr id="27" name="Text 21"/>
          <p:cNvSpPr/>
          <p:nvPr/>
        </p:nvSpPr>
        <p:spPr>
          <a:xfrm>
            <a:off x="9710928" y="3703320"/>
            <a:ext cx="1737360" cy="749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删、改、重做、保留真正有效的部分</a:t>
            </a:r>
            <a:endParaRPr lang="en-US" sz="1080" dirty="0"/>
          </a:p>
        </p:txBody>
      </p:sp>
      <p:sp>
        <p:nvSpPr>
          <p:cNvPr id="28" name="Text 22"/>
          <p:cNvSpPr/>
          <p:nvPr/>
        </p:nvSpPr>
        <p:spPr>
          <a:xfrm>
            <a:off x="1691640" y="5650992"/>
            <a:ext cx="8823960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我们没有把“开发中”包装成“完成”。这本身也是一种求实。</a:t>
            </a:r>
            <a:endParaRPr lang="en-US" sz="1400" dirty="0"/>
          </a:p>
        </p:txBody>
      </p:sp>
      <p:sp>
        <p:nvSpPr>
          <p:cNvPr id="29" name="Text 23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30" name="Text 24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13</a:t>
            </a:r>
            <a:endParaRPr lang="en-US" sz="8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85800" y="-658368"/>
            <a:ext cx="2011680" cy="2011680"/>
          </a:xfrm>
          <a:prstGeom prst="ellipse">
            <a:avLst/>
          </a:prstGeom>
          <a:solidFill>
            <a:srgbClr val="DFF7FF">
              <a:alpha val="82000"/>
            </a:srgbClr>
          </a:solidFill>
          <a:ln w="12700">
            <a:solidFill>
              <a:srgbClr val="DFF7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228600"/>
            <a:ext cx="914400" cy="0"/>
          </a:xfrm>
          <a:prstGeom prst="line">
            <a:avLst/>
          </a:prstGeom>
          <a:noFill/>
          <a:ln w="30480">
            <a:solidFill>
              <a:srgbClr val="20C5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52760" y="228600"/>
            <a:ext cx="502920" cy="0"/>
          </a:xfrm>
          <a:prstGeom prst="line">
            <a:avLst/>
          </a:prstGeom>
          <a:noFill/>
          <a:ln w="30480">
            <a:solidFill>
              <a:srgbClr val="8B5C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65408" y="173736"/>
            <a:ext cx="109728" cy="109728"/>
          </a:xfrm>
          <a:prstGeom prst="ellipse">
            <a:avLst/>
          </a:prstGeom>
          <a:solidFill>
            <a:srgbClr val="21B573"/>
          </a:solidFill>
          <a:ln w="12700">
            <a:solidFill>
              <a:srgbClr val="21B57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411480"/>
            <a:ext cx="1074420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科学家精神，不是答案，而是面对未知的方法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66928" y="1005840"/>
            <a:ext cx="685800" cy="0"/>
          </a:xfrm>
          <a:prstGeom prst="line">
            <a:avLst/>
          </a:prstGeom>
          <a:noFill/>
          <a:ln w="43180">
            <a:solidFill>
              <a:srgbClr val="20C5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914400"/>
            <a:ext cx="9692640" cy="3017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回看今天的游戏，你已经体验过其中三种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1600200"/>
            <a:ext cx="3291840" cy="361188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7" algn="bl" rotWithShape="0">
              <a:srgbClr val="52728F">
                <a:alpha val="9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22960" y="1600200"/>
            <a:ext cx="73152" cy="3611880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60" y="1819656"/>
            <a:ext cx="310896" cy="31089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463040" y="1783080"/>
            <a:ext cx="2450592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求实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78992" y="2295144"/>
            <a:ext cx="2834640" cy="2743200"/>
          </a:xfrm>
          <a:prstGeom prst="rect">
            <a:avLst/>
          </a:prstGeom>
          <a:noFill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承认模型的边界。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错了就看结果，不硬把结果解释成“我本来就对”。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453128" y="1600200"/>
            <a:ext cx="3291840" cy="361188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4" algn="bl" rotWithShape="0">
              <a:srgbClr val="52728F">
                <a:alpha val="9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453128" y="1600200"/>
            <a:ext cx="73152" cy="3611880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1728" y="1819656"/>
            <a:ext cx="310896" cy="31089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093208" y="1783080"/>
            <a:ext cx="2450592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创新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4709160" y="2295144"/>
            <a:ext cx="2834640" cy="2743200"/>
          </a:xfrm>
          <a:prstGeom prst="rect">
            <a:avLst/>
          </a:prstGeom>
          <a:noFill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当原来的路径走不通，敢于问：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“有没有另一种方法？”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8083296" y="1600200"/>
            <a:ext cx="3291840" cy="361188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7620">
            <a:solidFill>
              <a:srgbClr val="DDE8F2">
                <a:alpha val="28000"/>
              </a:srgbClr>
            </a:solidFill>
            <a:prstDash val="solid"/>
          </a:ln>
          <a:effectLst>
            <a:outerShdw blurRad="2147483647" dist="2147483647" dir="2" algn="bl" rotWithShape="0">
              <a:srgbClr val="52728F">
                <a:alpha val="9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083296" y="1600200"/>
            <a:ext cx="73152" cy="3611880"/>
          </a:xfrm>
          <a:prstGeom prst="rect">
            <a:avLst/>
          </a:prstGeom>
          <a:solidFill>
            <a:srgbClr val="21B573"/>
          </a:solidFill>
          <a:ln w="12700">
            <a:solidFill>
              <a:srgbClr val="21B573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896" y="1819656"/>
            <a:ext cx="310896" cy="31089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723376" y="1783080"/>
            <a:ext cx="2450592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协同</a:t>
            </a:r>
            <a:endParaRPr lang="en-US" sz="2200" dirty="0"/>
          </a:p>
        </p:txBody>
      </p:sp>
      <p:sp>
        <p:nvSpPr>
          <p:cNvPr id="23" name="Text 18"/>
          <p:cNvSpPr/>
          <p:nvPr/>
        </p:nvSpPr>
        <p:spPr>
          <a:xfrm>
            <a:off x="8339328" y="2295144"/>
            <a:ext cx="2834640" cy="2743200"/>
          </a:xfrm>
          <a:prstGeom prst="rect">
            <a:avLst/>
          </a:prstGeom>
          <a:noFill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一个人看不到的路径，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E718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一组人讨论时可能突然出现。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1234440" y="5532120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173B6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这三种能力，不只属于实验室，也可以从你的每一次项目、练习和合作开始。</a:t>
            </a:r>
            <a:endParaRPr lang="en-US" sz="1320" dirty="0"/>
          </a:p>
        </p:txBody>
      </p:sp>
      <p:sp>
        <p:nvSpPr>
          <p:cNvPr id="25" name="Text 20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6" name="Text 21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6D7E9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14</a:t>
            </a:r>
            <a:endParaRPr lang="en-US" sz="8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6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51560" y="-914400"/>
            <a:ext cx="3840480" cy="3840480"/>
          </a:xfrm>
          <a:prstGeom prst="ellipse">
            <a:avLst/>
          </a:prstGeom>
          <a:solidFill>
            <a:srgbClr val="20C5E8">
              <a:alpha val="28000"/>
            </a:srgbClr>
          </a:solidFill>
          <a:ln w="12700">
            <a:solidFill>
              <a:srgbClr val="20C5E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26880" y="4160520"/>
            <a:ext cx="4023360" cy="4023360"/>
          </a:xfrm>
          <a:prstGeom prst="ellipse">
            <a:avLst/>
          </a:prstGeom>
          <a:solidFill>
            <a:srgbClr val="8B5CF6">
              <a:alpha val="32000"/>
            </a:srgbClr>
          </a:solidFill>
          <a:ln w="12700">
            <a:solidFill>
              <a:srgbClr val="8B5CF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310896"/>
            <a:ext cx="2651760" cy="0"/>
          </a:xfrm>
          <a:prstGeom prst="line">
            <a:avLst/>
          </a:prstGeom>
          <a:noFill/>
          <a:ln w="33020">
            <a:solidFill>
              <a:srgbClr val="BFF5FF">
                <a:alpha val="9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326880" y="512064"/>
            <a:ext cx="1737360" cy="0"/>
          </a:xfrm>
          <a:prstGeom prst="line">
            <a:avLst/>
          </a:prstGeom>
          <a:noFill/>
          <a:ln w="19050">
            <a:solidFill>
              <a:srgbClr val="D9C7FF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841248"/>
            <a:ext cx="10241280" cy="7132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三天，我们走完了一条“追光”的路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77240" y="187452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2B78B6"/>
          </a:solidFill>
          <a:ln w="12700">
            <a:solidFill>
              <a:srgbClr val="8ABAD9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03120" y="2304288"/>
            <a:ext cx="658368" cy="6583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97280" y="32004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0C5E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第一天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033272" y="3611880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认识追光的人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161288" y="4389120"/>
            <a:ext cx="265176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戴琼海院士 · AI · 科学家精神</a:t>
            </a:r>
            <a:endParaRPr lang="en-US" sz="1030" dirty="0"/>
          </a:p>
        </p:txBody>
      </p:sp>
      <p:sp>
        <p:nvSpPr>
          <p:cNvPr id="12" name="Shape 9"/>
          <p:cNvSpPr/>
          <p:nvPr/>
        </p:nvSpPr>
        <p:spPr>
          <a:xfrm>
            <a:off x="4572000" y="187452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2B78B6"/>
          </a:solidFill>
          <a:ln w="12700">
            <a:solidFill>
              <a:srgbClr val="8ABAD9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7880" y="2304288"/>
            <a:ext cx="658368" cy="65836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92040" y="32004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5CF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第二天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828032" y="3611880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写下想追逐的光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4956048" y="4389120"/>
            <a:ext cx="265176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给毕业时的自己一封信</a:t>
            </a:r>
            <a:endParaRPr lang="en-US" sz="1030" dirty="0"/>
          </a:p>
        </p:txBody>
      </p:sp>
      <p:sp>
        <p:nvSpPr>
          <p:cNvPr id="17" name="Shape 13"/>
          <p:cNvSpPr/>
          <p:nvPr/>
        </p:nvSpPr>
        <p:spPr>
          <a:xfrm>
            <a:off x="8366760" y="187452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2B78B6"/>
          </a:solidFill>
          <a:ln w="12700">
            <a:solidFill>
              <a:srgbClr val="8ABAD9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2640" y="2304288"/>
            <a:ext cx="658368" cy="65836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686800" y="32004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1B57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8622792" y="3611880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亲手改变一束光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8750808" y="4389120"/>
            <a:ext cx="265176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C9DCE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游戏 · 光电计算 · 自研原型</a:t>
            </a:r>
            <a:endParaRPr lang="en-US" sz="1030" dirty="0"/>
          </a:p>
        </p:txBody>
      </p:sp>
      <p:sp>
        <p:nvSpPr>
          <p:cNvPr id="22" name="Text 17"/>
          <p:cNvSpPr/>
          <p:nvPr/>
        </p:nvSpPr>
        <p:spPr>
          <a:xfrm>
            <a:off x="1005840" y="5623560"/>
            <a:ext cx="10149840" cy="53035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FF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科学家精神离我们并不遥远。它可能就开始于一个问题、一次尝试，以及失败以后愿意再试一次。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411480" y="6510528"/>
            <a:ext cx="539496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数创未来黎明宣讲团 · 第五场 · 2026.09.24</a:t>
            </a:r>
            <a:endParaRPr lang="en-US" sz="780" dirty="0"/>
          </a:p>
        </p:txBody>
      </p:sp>
      <p:sp>
        <p:nvSpPr>
          <p:cNvPr id="24" name="Text 19"/>
          <p:cNvSpPr/>
          <p:nvPr/>
        </p:nvSpPr>
        <p:spPr>
          <a:xfrm>
            <a:off x="11228832" y="647395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A9BED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15</a:t>
            </a:r>
            <a:endParaRPr lang="en-US" sz="8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2403</Words>
  <Application>WPS 文字</Application>
  <PresentationFormat>On-screen Show (16:9)</PresentationFormat>
  <Paragraphs>363</Paragraphs>
  <Slides>15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Noto Sans CJK SC</vt:lpstr>
      <vt:lpstr>苹方-简</vt:lpstr>
      <vt:lpstr>Noto Sans CJK SC</vt:lpstr>
      <vt:lpstr>Noto Sans CJK SC</vt:lpstr>
      <vt:lpstr>微软雅黑</vt:lpstr>
      <vt:lpstr>方正雅意黑 GB18030L2</vt:lpstr>
      <vt:lpstr>宋体</vt:lpstr>
      <vt:lpstr>Arial Unicode MS</vt:lpstr>
      <vt:lpstr>Calibri</vt:lpstr>
      <vt:lpstr>Helvetica Neue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北京培黎职业学院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逐光奇点·让一束光完成计算——戴琼海院士科学家精神互动游戏宣讲</dc:title>
  <dc:creator>数创未来黎明宣讲团</dc:creator>
  <dc:subject>2026级大一新生光路游戏宣讲</dc:subject>
  <cp:lastModifiedBy>星河净意明</cp:lastModifiedBy>
  <cp:revision>2</cp:revision>
  <dcterms:created xsi:type="dcterms:W3CDTF">2026-09-20T05:01:15Z</dcterms:created>
  <dcterms:modified xsi:type="dcterms:W3CDTF">2026-09-20T05:01:15Z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2052-12.1.26046.26046</vt:lpwstr>
  </property>
  <property fmtid="{D5CDD505-2E9C-101B-9397-08002B2CF9AE}" pid="3" name="ICV">
    <vt:lpwstr>21E24166E6E317AC9A68AF6AC38C49AD_42</vt:lpwstr>
  </property>
</Properties>
</file>